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23" r:id="rId2"/>
    <p:sldId id="513" r:id="rId3"/>
    <p:sldId id="327" r:id="rId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2B2"/>
    <a:srgbClr val="3B5464"/>
    <a:srgbClr val="86949E"/>
    <a:srgbClr val="0C9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5332" autoAdjust="0"/>
  </p:normalViewPr>
  <p:slideViewPr>
    <p:cSldViewPr snapToGrid="0">
      <p:cViewPr>
        <p:scale>
          <a:sx n="67" d="100"/>
          <a:sy n="67" d="100"/>
        </p:scale>
        <p:origin x="-101" y="-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924E9-4D18-4978-9D70-3A37E05A7809}" type="doc">
      <dgm:prSet loTypeId="urn:microsoft.com/office/officeart/2008/layout/SquareAccentList" loCatId="list" qsTypeId="urn:microsoft.com/office/officeart/2005/8/quickstyle/simple1#9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9279EB-1980-4F4E-A060-9D8C6AA18D44}">
      <dgm:prSet phldrT="[Текст]" custT="1"/>
      <dgm:spPr/>
      <dgm:t>
        <a:bodyPr/>
        <a:lstStyle/>
        <a:p>
          <a:r>
            <a:rPr lang="ru-RU" sz="1050" dirty="0" smtClean="0"/>
            <a:t>Общая площадь</a:t>
          </a:r>
          <a:endParaRPr lang="ru-RU" sz="1050" dirty="0"/>
        </a:p>
      </dgm:t>
    </dgm:pt>
    <dgm:pt modelId="{1D614C8F-F165-4217-8970-24FCCDC7FC8D}" type="parTrans" cxnId="{EBCF1B0A-E205-4B35-A3B3-2B0F5018E0DF}">
      <dgm:prSet/>
      <dgm:spPr/>
      <dgm:t>
        <a:bodyPr/>
        <a:lstStyle/>
        <a:p>
          <a:endParaRPr lang="ru-RU" sz="1600"/>
        </a:p>
      </dgm:t>
    </dgm:pt>
    <dgm:pt modelId="{0747D38A-840E-426C-AC28-376DBD0A6AC9}" type="sibTrans" cxnId="{EBCF1B0A-E205-4B35-A3B3-2B0F5018E0DF}">
      <dgm:prSet/>
      <dgm:spPr/>
      <dgm:t>
        <a:bodyPr/>
        <a:lstStyle/>
        <a:p>
          <a:endParaRPr lang="ru-RU" sz="1600"/>
        </a:p>
      </dgm:t>
    </dgm:pt>
    <dgm:pt modelId="{4F37D5FA-1C44-48EC-A2EE-A4F213246858}">
      <dgm:prSet phldrT="[Текст]" custT="1"/>
      <dgm:spPr/>
      <dgm:t>
        <a:bodyPr/>
        <a:lstStyle/>
        <a:p>
          <a:r>
            <a:rPr lang="ru-RU" sz="1400" dirty="0" smtClean="0"/>
            <a:t>2 809 </a:t>
          </a:r>
          <a:r>
            <a:rPr lang="ru-RU" sz="1400" dirty="0" err="1" smtClean="0"/>
            <a:t>кв.м</a:t>
          </a:r>
          <a:r>
            <a:rPr lang="ru-RU" sz="1400" dirty="0" smtClean="0"/>
            <a:t>.</a:t>
          </a:r>
          <a:endParaRPr lang="ru-RU" sz="1400" dirty="0"/>
        </a:p>
      </dgm:t>
    </dgm:pt>
    <dgm:pt modelId="{A32E5A85-CD60-4FF5-BAE1-350F3F159270}" type="parTrans" cxnId="{478B5147-9A00-49A1-8606-8F5C141DBAD4}">
      <dgm:prSet/>
      <dgm:spPr/>
      <dgm:t>
        <a:bodyPr/>
        <a:lstStyle/>
        <a:p>
          <a:endParaRPr lang="ru-RU" sz="1600"/>
        </a:p>
      </dgm:t>
    </dgm:pt>
    <dgm:pt modelId="{CB0F7AA9-6DA4-45AB-8202-091197056A1F}" type="sibTrans" cxnId="{478B5147-9A00-49A1-8606-8F5C141DBAD4}">
      <dgm:prSet/>
      <dgm:spPr/>
      <dgm:t>
        <a:bodyPr/>
        <a:lstStyle/>
        <a:p>
          <a:endParaRPr lang="ru-RU" sz="1600"/>
        </a:p>
      </dgm:t>
    </dgm:pt>
    <dgm:pt modelId="{B6D0CC3E-25DA-416C-BD8B-3FE7854E533C}">
      <dgm:prSet phldrT="[Текст]" custT="1"/>
      <dgm:spPr/>
      <dgm:t>
        <a:bodyPr/>
        <a:lstStyle/>
        <a:p>
          <a:r>
            <a:rPr lang="ru-RU" sz="1050" dirty="0" smtClean="0"/>
            <a:t>Численность населения</a:t>
          </a:r>
          <a:endParaRPr lang="ru-RU" sz="1050" dirty="0"/>
        </a:p>
      </dgm:t>
    </dgm:pt>
    <dgm:pt modelId="{36705DCF-A598-480B-B665-3DDC71D7A078}" type="parTrans" cxnId="{7EA5E744-7801-4EC7-BCD4-0A2434CAE449}">
      <dgm:prSet/>
      <dgm:spPr/>
      <dgm:t>
        <a:bodyPr/>
        <a:lstStyle/>
        <a:p>
          <a:endParaRPr lang="ru-RU" sz="1600"/>
        </a:p>
      </dgm:t>
    </dgm:pt>
    <dgm:pt modelId="{8CDAF73F-0597-4387-BEAD-7F3BA87B5F08}" type="sibTrans" cxnId="{7EA5E744-7801-4EC7-BCD4-0A2434CAE449}">
      <dgm:prSet/>
      <dgm:spPr/>
      <dgm:t>
        <a:bodyPr/>
        <a:lstStyle/>
        <a:p>
          <a:endParaRPr lang="ru-RU" sz="1600"/>
        </a:p>
      </dgm:t>
    </dgm:pt>
    <dgm:pt modelId="{CF6E5891-C933-4C15-A187-971AB2555CFD}">
      <dgm:prSet phldrT="[Текст]" custT="1"/>
      <dgm:spPr/>
      <dgm:t>
        <a:bodyPr/>
        <a:lstStyle/>
        <a:p>
          <a:r>
            <a:rPr lang="ru-RU" sz="1600" dirty="0" smtClean="0"/>
            <a:t>24 521 чел.</a:t>
          </a:r>
          <a:endParaRPr lang="ru-RU" sz="1600" dirty="0"/>
        </a:p>
      </dgm:t>
    </dgm:pt>
    <dgm:pt modelId="{8002EE43-608C-4F3F-9EEA-096ED8E90D60}" type="parTrans" cxnId="{9BD95B40-1352-4C09-81E1-7099A43B1DAE}">
      <dgm:prSet/>
      <dgm:spPr/>
      <dgm:t>
        <a:bodyPr/>
        <a:lstStyle/>
        <a:p>
          <a:endParaRPr lang="ru-RU" sz="1600"/>
        </a:p>
      </dgm:t>
    </dgm:pt>
    <dgm:pt modelId="{FE00270B-0B58-4C4E-B28A-6A8CAEB70780}" type="sibTrans" cxnId="{9BD95B40-1352-4C09-81E1-7099A43B1DAE}">
      <dgm:prSet/>
      <dgm:spPr/>
      <dgm:t>
        <a:bodyPr/>
        <a:lstStyle/>
        <a:p>
          <a:endParaRPr lang="ru-RU" sz="1600"/>
        </a:p>
      </dgm:t>
    </dgm:pt>
    <dgm:pt modelId="{C706D14D-EE2E-4913-B008-7D1A4CB335B9}" type="pres">
      <dgm:prSet presAssocID="{53E924E9-4D18-4978-9D70-3A37E05A780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833B14D-49AA-4060-A10F-AB5D01113A91}" type="pres">
      <dgm:prSet presAssocID="{5F9279EB-1980-4F4E-A060-9D8C6AA18D44}" presName="root" presStyleCnt="0">
        <dgm:presLayoutVars>
          <dgm:chMax/>
          <dgm:chPref/>
        </dgm:presLayoutVars>
      </dgm:prSet>
      <dgm:spPr/>
    </dgm:pt>
    <dgm:pt modelId="{2ABC977F-94FA-4EE9-AF92-B0024BA1DD96}" type="pres">
      <dgm:prSet presAssocID="{5F9279EB-1980-4F4E-A060-9D8C6AA18D44}" presName="rootComposite" presStyleCnt="0">
        <dgm:presLayoutVars/>
      </dgm:prSet>
      <dgm:spPr/>
    </dgm:pt>
    <dgm:pt modelId="{0CE8D996-5207-4A1F-960F-03FAC820AABA}" type="pres">
      <dgm:prSet presAssocID="{5F9279EB-1980-4F4E-A060-9D8C6AA18D44}" presName="ParentAccent" presStyleLbl="alignNode1" presStyleIdx="0" presStyleCnt="2"/>
      <dgm:spPr/>
    </dgm:pt>
    <dgm:pt modelId="{68E5D38D-2912-4431-A603-F50745D85B12}" type="pres">
      <dgm:prSet presAssocID="{5F9279EB-1980-4F4E-A060-9D8C6AA18D44}" presName="ParentSmallAccent" presStyleLbl="fgAcc1" presStyleIdx="0" presStyleCnt="2"/>
      <dgm:spPr/>
    </dgm:pt>
    <dgm:pt modelId="{074D2384-F8A6-499E-AF5A-5D0BE01499BC}" type="pres">
      <dgm:prSet presAssocID="{5F9279EB-1980-4F4E-A060-9D8C6AA18D44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F12F7-879D-4509-BE8E-87A7FF601989}" type="pres">
      <dgm:prSet presAssocID="{5F9279EB-1980-4F4E-A060-9D8C6AA18D44}" presName="childShape" presStyleCnt="0">
        <dgm:presLayoutVars>
          <dgm:chMax val="0"/>
          <dgm:chPref val="0"/>
        </dgm:presLayoutVars>
      </dgm:prSet>
      <dgm:spPr/>
    </dgm:pt>
    <dgm:pt modelId="{154928ED-1BCA-493E-8B4B-3E8D8CBAAB10}" type="pres">
      <dgm:prSet presAssocID="{4F37D5FA-1C44-48EC-A2EE-A4F213246858}" presName="childComposite" presStyleCnt="0">
        <dgm:presLayoutVars>
          <dgm:chMax val="0"/>
          <dgm:chPref val="0"/>
        </dgm:presLayoutVars>
      </dgm:prSet>
      <dgm:spPr/>
    </dgm:pt>
    <dgm:pt modelId="{76FF1B77-0BFA-4E35-98A8-0D264A8A48E2}" type="pres">
      <dgm:prSet presAssocID="{4F37D5FA-1C44-48EC-A2EE-A4F213246858}" presName="ChildAccent" presStyleLbl="solidFgAcc1" presStyleIdx="0" presStyleCnt="2"/>
      <dgm:spPr/>
    </dgm:pt>
    <dgm:pt modelId="{E5CA5C7C-D971-44B0-B5CD-D90619B5D8CF}" type="pres">
      <dgm:prSet presAssocID="{4F37D5FA-1C44-48EC-A2EE-A4F213246858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483D9-C21A-41EB-B59A-6ABB630C042D}" type="pres">
      <dgm:prSet presAssocID="{B6D0CC3E-25DA-416C-BD8B-3FE7854E533C}" presName="root" presStyleCnt="0">
        <dgm:presLayoutVars>
          <dgm:chMax/>
          <dgm:chPref/>
        </dgm:presLayoutVars>
      </dgm:prSet>
      <dgm:spPr/>
    </dgm:pt>
    <dgm:pt modelId="{7E6C078C-9974-4E71-8541-B0C4B4097E45}" type="pres">
      <dgm:prSet presAssocID="{B6D0CC3E-25DA-416C-BD8B-3FE7854E533C}" presName="rootComposite" presStyleCnt="0">
        <dgm:presLayoutVars/>
      </dgm:prSet>
      <dgm:spPr/>
    </dgm:pt>
    <dgm:pt modelId="{C8EAC3F9-3DC2-42AE-8D8F-190BDF31E3DB}" type="pres">
      <dgm:prSet presAssocID="{B6D0CC3E-25DA-416C-BD8B-3FE7854E533C}" presName="ParentAccent" presStyleLbl="alignNode1" presStyleIdx="1" presStyleCnt="2"/>
      <dgm:spPr/>
    </dgm:pt>
    <dgm:pt modelId="{564AB655-403B-4515-8C25-7306624C4D8F}" type="pres">
      <dgm:prSet presAssocID="{B6D0CC3E-25DA-416C-BD8B-3FE7854E533C}" presName="ParentSmallAccent" presStyleLbl="fgAcc1" presStyleIdx="1" presStyleCnt="2"/>
      <dgm:spPr/>
    </dgm:pt>
    <dgm:pt modelId="{23ECCEB6-C2E4-4CE6-83AF-8FE150A62724}" type="pres">
      <dgm:prSet presAssocID="{B6D0CC3E-25DA-416C-BD8B-3FE7854E533C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52917-5469-41D5-A026-1613725CE80C}" type="pres">
      <dgm:prSet presAssocID="{B6D0CC3E-25DA-416C-BD8B-3FE7854E533C}" presName="childShape" presStyleCnt="0">
        <dgm:presLayoutVars>
          <dgm:chMax val="0"/>
          <dgm:chPref val="0"/>
        </dgm:presLayoutVars>
      </dgm:prSet>
      <dgm:spPr/>
    </dgm:pt>
    <dgm:pt modelId="{1DD42C64-A30A-4EF0-8790-6B8413072527}" type="pres">
      <dgm:prSet presAssocID="{CF6E5891-C933-4C15-A187-971AB2555CFD}" presName="childComposite" presStyleCnt="0">
        <dgm:presLayoutVars>
          <dgm:chMax val="0"/>
          <dgm:chPref val="0"/>
        </dgm:presLayoutVars>
      </dgm:prSet>
      <dgm:spPr/>
    </dgm:pt>
    <dgm:pt modelId="{CE9FF5DD-9171-468C-AE76-28F65A75D578}" type="pres">
      <dgm:prSet presAssocID="{CF6E5891-C933-4C15-A187-971AB2555CFD}" presName="ChildAccent" presStyleLbl="solidFgAcc1" presStyleIdx="1" presStyleCnt="2"/>
      <dgm:spPr/>
    </dgm:pt>
    <dgm:pt modelId="{D975FB12-A890-449C-8E05-E939068B3D73}" type="pres">
      <dgm:prSet presAssocID="{CF6E5891-C933-4C15-A187-971AB2555CFD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DE83F-30AC-492B-93AA-335201467BCA}" type="presOf" srcId="{B6D0CC3E-25DA-416C-BD8B-3FE7854E533C}" destId="{23ECCEB6-C2E4-4CE6-83AF-8FE150A62724}" srcOrd="0" destOrd="0" presId="urn:microsoft.com/office/officeart/2008/layout/SquareAccentList"/>
    <dgm:cxn modelId="{EBCF1B0A-E205-4B35-A3B3-2B0F5018E0DF}" srcId="{53E924E9-4D18-4978-9D70-3A37E05A7809}" destId="{5F9279EB-1980-4F4E-A060-9D8C6AA18D44}" srcOrd="0" destOrd="0" parTransId="{1D614C8F-F165-4217-8970-24FCCDC7FC8D}" sibTransId="{0747D38A-840E-426C-AC28-376DBD0A6AC9}"/>
    <dgm:cxn modelId="{B4EE51F2-0781-4559-9297-393401F31299}" type="presOf" srcId="{CF6E5891-C933-4C15-A187-971AB2555CFD}" destId="{D975FB12-A890-449C-8E05-E939068B3D73}" srcOrd="0" destOrd="0" presId="urn:microsoft.com/office/officeart/2008/layout/SquareAccentList"/>
    <dgm:cxn modelId="{478B5147-9A00-49A1-8606-8F5C141DBAD4}" srcId="{5F9279EB-1980-4F4E-A060-9D8C6AA18D44}" destId="{4F37D5FA-1C44-48EC-A2EE-A4F213246858}" srcOrd="0" destOrd="0" parTransId="{A32E5A85-CD60-4FF5-BAE1-350F3F159270}" sibTransId="{CB0F7AA9-6DA4-45AB-8202-091197056A1F}"/>
    <dgm:cxn modelId="{4627FEA4-A68C-4D93-8983-8EC6E0CC9CF2}" type="presOf" srcId="{53E924E9-4D18-4978-9D70-3A37E05A7809}" destId="{C706D14D-EE2E-4913-B008-7D1A4CB335B9}" srcOrd="0" destOrd="0" presId="urn:microsoft.com/office/officeart/2008/layout/SquareAccentList"/>
    <dgm:cxn modelId="{9BD95B40-1352-4C09-81E1-7099A43B1DAE}" srcId="{B6D0CC3E-25DA-416C-BD8B-3FE7854E533C}" destId="{CF6E5891-C933-4C15-A187-971AB2555CFD}" srcOrd="0" destOrd="0" parTransId="{8002EE43-608C-4F3F-9EEA-096ED8E90D60}" sibTransId="{FE00270B-0B58-4C4E-B28A-6A8CAEB70780}"/>
    <dgm:cxn modelId="{D5F1EC7A-F44F-41B4-84F1-9AE46C60E005}" type="presOf" srcId="{5F9279EB-1980-4F4E-A060-9D8C6AA18D44}" destId="{074D2384-F8A6-499E-AF5A-5D0BE01499BC}" srcOrd="0" destOrd="0" presId="urn:microsoft.com/office/officeart/2008/layout/SquareAccentList"/>
    <dgm:cxn modelId="{7EA5E744-7801-4EC7-BCD4-0A2434CAE449}" srcId="{53E924E9-4D18-4978-9D70-3A37E05A7809}" destId="{B6D0CC3E-25DA-416C-BD8B-3FE7854E533C}" srcOrd="1" destOrd="0" parTransId="{36705DCF-A598-480B-B665-3DDC71D7A078}" sibTransId="{8CDAF73F-0597-4387-BEAD-7F3BA87B5F08}"/>
    <dgm:cxn modelId="{21A5AD4E-69B6-4BA9-AE65-7ED017609882}" type="presOf" srcId="{4F37D5FA-1C44-48EC-A2EE-A4F213246858}" destId="{E5CA5C7C-D971-44B0-B5CD-D90619B5D8CF}" srcOrd="0" destOrd="0" presId="urn:microsoft.com/office/officeart/2008/layout/SquareAccentList"/>
    <dgm:cxn modelId="{D4AA34CA-A133-4028-8D7D-02F17BF8597D}" type="presParOf" srcId="{C706D14D-EE2E-4913-B008-7D1A4CB335B9}" destId="{0833B14D-49AA-4060-A10F-AB5D01113A91}" srcOrd="0" destOrd="0" presId="urn:microsoft.com/office/officeart/2008/layout/SquareAccentList"/>
    <dgm:cxn modelId="{226328AF-8072-46F7-B8DC-F55144BABD8E}" type="presParOf" srcId="{0833B14D-49AA-4060-A10F-AB5D01113A91}" destId="{2ABC977F-94FA-4EE9-AF92-B0024BA1DD96}" srcOrd="0" destOrd="0" presId="urn:microsoft.com/office/officeart/2008/layout/SquareAccentList"/>
    <dgm:cxn modelId="{47B8A0C1-83E4-4B5B-A5D3-C416FE15A9CF}" type="presParOf" srcId="{2ABC977F-94FA-4EE9-AF92-B0024BA1DD96}" destId="{0CE8D996-5207-4A1F-960F-03FAC820AABA}" srcOrd="0" destOrd="0" presId="urn:microsoft.com/office/officeart/2008/layout/SquareAccentList"/>
    <dgm:cxn modelId="{8ED3A473-DA0F-40FB-93E0-AAAA3E1D3047}" type="presParOf" srcId="{2ABC977F-94FA-4EE9-AF92-B0024BA1DD96}" destId="{68E5D38D-2912-4431-A603-F50745D85B12}" srcOrd="1" destOrd="0" presId="urn:microsoft.com/office/officeart/2008/layout/SquareAccentList"/>
    <dgm:cxn modelId="{979E317C-0392-4F4A-A932-67C9B208013B}" type="presParOf" srcId="{2ABC977F-94FA-4EE9-AF92-B0024BA1DD96}" destId="{074D2384-F8A6-499E-AF5A-5D0BE01499BC}" srcOrd="2" destOrd="0" presId="urn:microsoft.com/office/officeart/2008/layout/SquareAccentList"/>
    <dgm:cxn modelId="{7F9D5F68-3D1C-4A23-A3B3-82DEB7F9D3CA}" type="presParOf" srcId="{0833B14D-49AA-4060-A10F-AB5D01113A91}" destId="{2E7F12F7-879D-4509-BE8E-87A7FF601989}" srcOrd="1" destOrd="0" presId="urn:microsoft.com/office/officeart/2008/layout/SquareAccentList"/>
    <dgm:cxn modelId="{82B4F5FB-D379-446B-9279-9BF815DE4620}" type="presParOf" srcId="{2E7F12F7-879D-4509-BE8E-87A7FF601989}" destId="{154928ED-1BCA-493E-8B4B-3E8D8CBAAB10}" srcOrd="0" destOrd="0" presId="urn:microsoft.com/office/officeart/2008/layout/SquareAccentList"/>
    <dgm:cxn modelId="{3D8CC57B-BFD5-444E-9D9A-74163A803FC4}" type="presParOf" srcId="{154928ED-1BCA-493E-8B4B-3E8D8CBAAB10}" destId="{76FF1B77-0BFA-4E35-98A8-0D264A8A48E2}" srcOrd="0" destOrd="0" presId="urn:microsoft.com/office/officeart/2008/layout/SquareAccentList"/>
    <dgm:cxn modelId="{46E9F0F7-EF89-4AF8-9915-34EBDB382836}" type="presParOf" srcId="{154928ED-1BCA-493E-8B4B-3E8D8CBAAB10}" destId="{E5CA5C7C-D971-44B0-B5CD-D90619B5D8CF}" srcOrd="1" destOrd="0" presId="urn:microsoft.com/office/officeart/2008/layout/SquareAccentList"/>
    <dgm:cxn modelId="{3873B454-6682-4454-823F-E8939E3BB7FB}" type="presParOf" srcId="{C706D14D-EE2E-4913-B008-7D1A4CB335B9}" destId="{4D9483D9-C21A-41EB-B59A-6ABB630C042D}" srcOrd="1" destOrd="0" presId="urn:microsoft.com/office/officeart/2008/layout/SquareAccentList"/>
    <dgm:cxn modelId="{24F3D802-2C7A-4033-9996-68DCA5108457}" type="presParOf" srcId="{4D9483D9-C21A-41EB-B59A-6ABB630C042D}" destId="{7E6C078C-9974-4E71-8541-B0C4B4097E45}" srcOrd="0" destOrd="0" presId="urn:microsoft.com/office/officeart/2008/layout/SquareAccentList"/>
    <dgm:cxn modelId="{3C62432D-41E5-480D-B922-61BBA7F3EC9F}" type="presParOf" srcId="{7E6C078C-9974-4E71-8541-B0C4B4097E45}" destId="{C8EAC3F9-3DC2-42AE-8D8F-190BDF31E3DB}" srcOrd="0" destOrd="0" presId="urn:microsoft.com/office/officeart/2008/layout/SquareAccentList"/>
    <dgm:cxn modelId="{E5ADD6E7-2B4F-4924-AB1E-73727DE38E92}" type="presParOf" srcId="{7E6C078C-9974-4E71-8541-B0C4B4097E45}" destId="{564AB655-403B-4515-8C25-7306624C4D8F}" srcOrd="1" destOrd="0" presId="urn:microsoft.com/office/officeart/2008/layout/SquareAccentList"/>
    <dgm:cxn modelId="{EE43C087-3040-4C85-8077-3C57288AEBC7}" type="presParOf" srcId="{7E6C078C-9974-4E71-8541-B0C4B4097E45}" destId="{23ECCEB6-C2E4-4CE6-83AF-8FE150A62724}" srcOrd="2" destOrd="0" presId="urn:microsoft.com/office/officeart/2008/layout/SquareAccentList"/>
    <dgm:cxn modelId="{26465683-59B4-49D6-8FFD-AAA52D519A02}" type="presParOf" srcId="{4D9483D9-C21A-41EB-B59A-6ABB630C042D}" destId="{BF552917-5469-41D5-A026-1613725CE80C}" srcOrd="1" destOrd="0" presId="urn:microsoft.com/office/officeart/2008/layout/SquareAccentList"/>
    <dgm:cxn modelId="{60B7C0E0-BAC2-418C-9C36-997827491956}" type="presParOf" srcId="{BF552917-5469-41D5-A026-1613725CE80C}" destId="{1DD42C64-A30A-4EF0-8790-6B8413072527}" srcOrd="0" destOrd="0" presId="urn:microsoft.com/office/officeart/2008/layout/SquareAccentList"/>
    <dgm:cxn modelId="{685EFA04-8290-4669-91EA-48F6CE60142C}" type="presParOf" srcId="{1DD42C64-A30A-4EF0-8790-6B8413072527}" destId="{CE9FF5DD-9171-468C-AE76-28F65A75D578}" srcOrd="0" destOrd="0" presId="urn:microsoft.com/office/officeart/2008/layout/SquareAccentList"/>
    <dgm:cxn modelId="{83814A54-6322-4DC9-A58F-3FE76D1049CA}" type="presParOf" srcId="{1DD42C64-A30A-4EF0-8790-6B8413072527}" destId="{D975FB12-A890-449C-8E05-E939068B3D7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8D996-5207-4A1F-960F-03FAC820AABA}">
      <dsp:nvSpPr>
        <dsp:cNvPr id="0" name=""/>
        <dsp:cNvSpPr/>
      </dsp:nvSpPr>
      <dsp:spPr>
        <a:xfrm>
          <a:off x="1236356" y="309245"/>
          <a:ext cx="1463234" cy="1721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5D38D-2912-4431-A603-F50745D85B12}">
      <dsp:nvSpPr>
        <dsp:cNvPr id="0" name=""/>
        <dsp:cNvSpPr/>
      </dsp:nvSpPr>
      <dsp:spPr>
        <a:xfrm>
          <a:off x="1236356" y="373896"/>
          <a:ext cx="107494" cy="107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D2384-F8A6-499E-AF5A-5D0BE01499BC}">
      <dsp:nvSpPr>
        <dsp:cNvPr id="0" name=""/>
        <dsp:cNvSpPr/>
      </dsp:nvSpPr>
      <dsp:spPr>
        <a:xfrm>
          <a:off x="1236356" y="0"/>
          <a:ext cx="1463234" cy="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Общая площадь</a:t>
          </a:r>
          <a:endParaRPr lang="ru-RU" sz="1050" kern="1200" dirty="0"/>
        </a:p>
      </dsp:txBody>
      <dsp:txXfrm>
        <a:off x="1236356" y="0"/>
        <a:ext cx="1463234" cy="309245"/>
      </dsp:txXfrm>
    </dsp:sp>
    <dsp:sp modelId="{76FF1B77-0BFA-4E35-98A8-0D264A8A48E2}">
      <dsp:nvSpPr>
        <dsp:cNvPr id="0" name=""/>
        <dsp:cNvSpPr/>
      </dsp:nvSpPr>
      <dsp:spPr>
        <a:xfrm>
          <a:off x="1236356" y="624462"/>
          <a:ext cx="107491" cy="107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A5C7C-D971-44B0-B5CD-D90619B5D8CF}">
      <dsp:nvSpPr>
        <dsp:cNvPr id="0" name=""/>
        <dsp:cNvSpPr/>
      </dsp:nvSpPr>
      <dsp:spPr>
        <a:xfrm>
          <a:off x="1338783" y="552926"/>
          <a:ext cx="1360808" cy="250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2 809 </a:t>
          </a:r>
          <a:r>
            <a:rPr lang="ru-RU" sz="1400" kern="1200" dirty="0" err="1" smtClean="0"/>
            <a:t>кв.м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1338783" y="552926"/>
        <a:ext cx="1360808" cy="250563"/>
      </dsp:txXfrm>
    </dsp:sp>
    <dsp:sp modelId="{C8EAC3F9-3DC2-42AE-8D8F-190BDF31E3DB}">
      <dsp:nvSpPr>
        <dsp:cNvPr id="0" name=""/>
        <dsp:cNvSpPr/>
      </dsp:nvSpPr>
      <dsp:spPr>
        <a:xfrm>
          <a:off x="2772753" y="309245"/>
          <a:ext cx="1463234" cy="172145"/>
        </a:xfrm>
        <a:prstGeom prst="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AB655-403B-4515-8C25-7306624C4D8F}">
      <dsp:nvSpPr>
        <dsp:cNvPr id="0" name=""/>
        <dsp:cNvSpPr/>
      </dsp:nvSpPr>
      <dsp:spPr>
        <a:xfrm>
          <a:off x="2772753" y="373896"/>
          <a:ext cx="107494" cy="107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CCEB6-C2E4-4CE6-83AF-8FE150A62724}">
      <dsp:nvSpPr>
        <dsp:cNvPr id="0" name=""/>
        <dsp:cNvSpPr/>
      </dsp:nvSpPr>
      <dsp:spPr>
        <a:xfrm>
          <a:off x="2772753" y="0"/>
          <a:ext cx="1463234" cy="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Численность населения</a:t>
          </a:r>
          <a:endParaRPr lang="ru-RU" sz="1050" kern="1200" dirty="0"/>
        </a:p>
      </dsp:txBody>
      <dsp:txXfrm>
        <a:off x="2772753" y="0"/>
        <a:ext cx="1463234" cy="309245"/>
      </dsp:txXfrm>
    </dsp:sp>
    <dsp:sp modelId="{CE9FF5DD-9171-468C-AE76-28F65A75D578}">
      <dsp:nvSpPr>
        <dsp:cNvPr id="0" name=""/>
        <dsp:cNvSpPr/>
      </dsp:nvSpPr>
      <dsp:spPr>
        <a:xfrm>
          <a:off x="2772753" y="624462"/>
          <a:ext cx="107491" cy="107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5FB12-A890-449C-8E05-E939068B3D73}">
      <dsp:nvSpPr>
        <dsp:cNvPr id="0" name=""/>
        <dsp:cNvSpPr/>
      </dsp:nvSpPr>
      <dsp:spPr>
        <a:xfrm>
          <a:off x="2875179" y="552926"/>
          <a:ext cx="1360808" cy="250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24 521 чел.</a:t>
          </a:r>
          <a:endParaRPr lang="ru-RU" sz="1600" kern="1200" dirty="0"/>
        </a:p>
      </dsp:txBody>
      <dsp:txXfrm>
        <a:off x="2875179" y="552926"/>
        <a:ext cx="1360808" cy="250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0A4489-16FE-4BD7-9E45-39F42119B8C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9756CE-C460-4698-B026-2657AEB90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22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CB7B-16A8-4FDF-BD22-BFAC0C062059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2CCB-9C1D-4847-85DA-F8B6599D3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8C6A-726A-492A-B507-341365F0984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9A86-2EE0-4E4F-912F-2C51CD200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FBAE-7B6C-4244-BCA8-5858F93CF6D3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0FDB-7F9A-404C-885F-D43678ECC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D359-20E7-47B6-BD18-EAEB90C5AAF1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AED8-42F0-4D11-8AED-B2F019119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F1396-AA82-44D2-B63C-86B3B7F69EF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46E1-E188-4FB4-B448-213191927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4CF5-9BEB-4D17-8152-3047E437FA9E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1331-2330-4AFF-90E4-95397C9CC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32A1-EC80-4317-89F9-2706D48ABC6C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AAF8-E231-4D39-BDA9-CAE66C84A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2020-1F8C-43EF-A1B1-0163A9DE1A1D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79E4-204D-452E-A4C1-9C58A0D87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F0A33-CFB8-4216-8AB1-57E798B6A6F6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B219-00F4-45B4-8C3F-34F350F33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AC04-7A01-4A78-A4F2-ADD5116FDA23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1CCB-C6B0-4F31-96F2-C302B4C7C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D80B-9288-4DED-8AE7-61DC9A5EC43F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51BB-F62A-45B6-B9A9-940CC3BEB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A3FE18-58E6-4AB9-B5E8-65F22F67DE30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A072D-4321-4C6A-82AD-79F7472B0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35" y="1383898"/>
            <a:ext cx="4035835" cy="291600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 bwMode="auto">
          <a:xfrm rot="17700000">
            <a:off x="6663531" y="1483518"/>
            <a:ext cx="996950" cy="48101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7" name="Picture 8" descr="https://sun9-21.userapi.com/impf/Nq4iRrP0RgbJX1bjxc1JGetIzGv91dtkFUE1Zw/HmwM8WmFgUo.jpg?size=396x400&amp;quality=96&amp;sign=91630a0baaf82a6b195a98b3c2acc64a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870" y="142142"/>
            <a:ext cx="1387707" cy="140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66491" y="47566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t>ПЕРСПЕКТИВНЫЕ НАПРАВЛЕНИЯ ДЕЯТЕЛЬНОСТИ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rPr>
              <a:t>(ИНВЕСТИЦИОННЫЕ ПРЕДЛОЖЕНИЯ)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466491" y="5397553"/>
            <a:ext cx="6476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1400" dirty="0">
                <a:solidFill>
                  <a:srgbClr val="0242B2"/>
                </a:solidFill>
              </a:rPr>
              <a:t>О</a:t>
            </a:r>
            <a:r>
              <a:rPr lang="ru-RU" sz="1400" dirty="0" smtClean="0">
                <a:solidFill>
                  <a:srgbClr val="0242B2"/>
                </a:solidFill>
              </a:rPr>
              <a:t>рганизация  птицеводческого комплекса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242B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242B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Организация  детского развлекательного центра; 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307314565"/>
              </p:ext>
            </p:extLst>
          </p:nvPr>
        </p:nvGraphicFramePr>
        <p:xfrm>
          <a:off x="721465" y="4417797"/>
          <a:ext cx="5472345" cy="80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66491" y="2011859"/>
            <a:ext cx="662675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Шумихинский муниципальный округ расположен в западной части Курганской области и граничит с </a:t>
            </a:r>
            <a:r>
              <a:rPr lang="ru-RU" sz="1100" dirty="0" err="1"/>
              <a:t>Щучанским</a:t>
            </a:r>
            <a:r>
              <a:rPr lang="ru-RU" sz="1100" dirty="0"/>
              <a:t>, </a:t>
            </a:r>
            <a:r>
              <a:rPr lang="ru-RU" sz="1100" dirty="0" err="1"/>
              <a:t>Шадринским</a:t>
            </a:r>
            <a:r>
              <a:rPr lang="ru-RU" sz="1100" dirty="0"/>
              <a:t>, </a:t>
            </a:r>
            <a:r>
              <a:rPr lang="ru-RU" sz="1100" dirty="0" err="1"/>
              <a:t>Мишкинским</a:t>
            </a:r>
            <a:r>
              <a:rPr lang="ru-RU" sz="1100" dirty="0"/>
              <a:t>, </a:t>
            </a:r>
            <a:r>
              <a:rPr lang="ru-RU" sz="1100" dirty="0" err="1"/>
              <a:t>Альменевским</a:t>
            </a:r>
            <a:r>
              <a:rPr lang="ru-RU" sz="1100" dirty="0"/>
              <a:t> и </a:t>
            </a:r>
            <a:r>
              <a:rPr lang="ru-RU" sz="1100" dirty="0" err="1"/>
              <a:t>Далматовским</a:t>
            </a:r>
            <a:r>
              <a:rPr lang="ru-RU" sz="1100" dirty="0"/>
              <a:t> районами области. С запада на восток территорию района пересекают железнодорожная и автомобильная магистрали Курган - Челябинск</a:t>
            </a:r>
            <a:r>
              <a:rPr lang="ru-RU" sz="1100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spc="-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Наличие </a:t>
            </a:r>
            <a:r>
              <a:rPr lang="ru-RU" sz="1100" b="1" spc="-1" dirty="0">
                <a:solidFill>
                  <a:srgbClr val="000000"/>
                </a:solidFill>
                <a:latin typeface="Arial"/>
              </a:rPr>
              <a:t>учебных заведений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Государственное бюджетное профессиональное образовательное учреждение «Шумихинский аграрно-строительный колледж» (монтаж, наладка и эксплуатация электрооборудования промышленных и гражданских зданий; пожарная безопасность; экономика и бухгалтерский учет (по отраслям); строительство и эксплуатация зданий и сооружений; мастер общестроительных работ; мастер отделочных строительных и декоративных работ; повар, кондитер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100" b="1" spc="-1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spc="-1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spc="-1" dirty="0">
                <a:solidFill>
                  <a:srgbClr val="000000"/>
                </a:solidFill>
                <a:latin typeface="Arial"/>
              </a:rPr>
              <a:t>Субъекты предпринимательства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spc="-1" dirty="0">
                <a:solidFill>
                  <a:srgbClr val="000000"/>
                </a:solidFill>
                <a:latin typeface="Arial"/>
              </a:rPr>
              <a:t>476 ед. – индивидуальных предпринимателей</a:t>
            </a:r>
            <a:endParaRPr lang="en-US" sz="1100" spc="-1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spc="-1" dirty="0">
                <a:solidFill>
                  <a:srgbClr val="000000"/>
                </a:solidFill>
                <a:latin typeface="Arial"/>
              </a:rPr>
              <a:t>130 ед. – юридических лиц</a:t>
            </a:r>
            <a:endParaRPr lang="en-US" sz="1100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" name="Picture 2" descr="Герб Шумихинского района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678" y="142142"/>
            <a:ext cx="834360" cy="140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85513" y="1251478"/>
            <a:ext cx="4928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3200" b="1" u="sng" dirty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</a:rPr>
              <a:t>ШУМИХИНСКИЙ ОКРУГ</a:t>
            </a:r>
          </a:p>
        </p:txBody>
      </p:sp>
    </p:spTree>
    <p:extLst>
      <p:ext uri="{BB962C8B-B14F-4D97-AF65-F5344CB8AC3E}">
        <p14:creationId xmlns:p14="http://schemas.microsoft.com/office/powerpoint/2010/main" val="260637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167313" y="4519671"/>
            <a:ext cx="445547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12464" defTabSz="897413">
              <a:spcBef>
                <a:spcPts val="1545"/>
              </a:spcBef>
              <a:defRPr/>
            </a:pPr>
            <a:r>
              <a:rPr lang="ru-RU" sz="1400" b="1" dirty="0">
                <a:ln/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ГОСУДАРСТВЕННАЯ ПОДДЕРЖКА</a:t>
            </a:r>
          </a:p>
        </p:txBody>
      </p:sp>
      <p:sp>
        <p:nvSpPr>
          <p:cNvPr id="31" name="Равнобедренный треугольник 30"/>
          <p:cNvSpPr/>
          <p:nvPr/>
        </p:nvSpPr>
        <p:spPr bwMode="auto">
          <a:xfrm>
            <a:off x="11735376" y="3000070"/>
            <a:ext cx="913247" cy="675533"/>
          </a:xfrm>
          <a:prstGeom prst="triangle">
            <a:avLst/>
          </a:prstGeom>
          <a:solidFill>
            <a:srgbClr val="F7D442"/>
          </a:solidFill>
          <a:ln>
            <a:solidFill>
              <a:srgbClr val="F7D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Равнобедренный треугольник 31"/>
          <p:cNvSpPr/>
          <p:nvPr/>
        </p:nvSpPr>
        <p:spPr bwMode="auto">
          <a:xfrm rot="10800000">
            <a:off x="11735376" y="3685403"/>
            <a:ext cx="913247" cy="675533"/>
          </a:xfrm>
          <a:prstGeom prst="triangle">
            <a:avLst/>
          </a:prstGeom>
          <a:solidFill>
            <a:srgbClr val="0242B2"/>
          </a:solidFill>
          <a:ln>
            <a:solidFill>
              <a:srgbClr val="024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кури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0931" y="165464"/>
            <a:ext cx="3066392" cy="1947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Прямоугольник 17"/>
          <p:cNvSpPr>
            <a:spLocks noChangeArrowheads="1"/>
          </p:cNvSpPr>
          <p:nvPr/>
        </p:nvSpPr>
        <p:spPr bwMode="auto">
          <a:xfrm>
            <a:off x="5167313" y="2021523"/>
            <a:ext cx="4670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203864"/>
                </a:solidFill>
                <a:latin typeface="Calibri" pitchFamily="34" charset="0"/>
              </a:rPr>
              <a:t> </a:t>
            </a:r>
            <a:r>
              <a:rPr lang="ru-RU" sz="1600" b="1" dirty="0">
                <a:solidFill>
                  <a:srgbClr val="203864"/>
                </a:solidFill>
                <a:latin typeface="Calibri" pitchFamily="34" charset="0"/>
              </a:rPr>
              <a:t>ИНВЕСТИЦИОННЫЕ </a:t>
            </a:r>
            <a:r>
              <a:rPr lang="ru-RU" sz="1600" b="1" dirty="0" smtClean="0">
                <a:solidFill>
                  <a:srgbClr val="203864"/>
                </a:solidFill>
                <a:latin typeface="Calibri" pitchFamily="34" charset="0"/>
              </a:rPr>
              <a:t>ЗАТРАТЫ </a:t>
            </a:r>
            <a:r>
              <a:rPr lang="ru-RU" sz="1600" b="1" u="sng" dirty="0" smtClean="0">
                <a:solidFill>
                  <a:srgbClr val="FF0000"/>
                </a:solidFill>
                <a:latin typeface="Calibri" pitchFamily="34" charset="0"/>
              </a:rPr>
              <a:t>284 млн.руб</a:t>
            </a:r>
            <a:r>
              <a:rPr lang="ru-RU" sz="1600" b="1" u="sng" dirty="0">
                <a:solidFill>
                  <a:srgbClr val="FF0000"/>
                </a:solidFill>
                <a:latin typeface="Calibri" pitchFamily="34" charset="0"/>
              </a:rPr>
              <a:t>. </a:t>
            </a:r>
          </a:p>
          <a:p>
            <a:pPr marL="228600" indent="-228600">
              <a:buFont typeface="Wingdings" panose="05000000000000000000" pitchFamily="2" charset="2"/>
              <a:buChar char="v"/>
            </a:pPr>
            <a:endParaRPr lang="ru-RU" sz="1200" b="1" dirty="0">
              <a:solidFill>
                <a:srgbClr val="203864"/>
              </a:solidFill>
              <a:latin typeface="Calibri" pitchFamily="34" charset="0"/>
            </a:endParaRPr>
          </a:p>
          <a:p>
            <a:pPr marL="228600" indent="-22860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ru-RU" sz="1200" dirty="0"/>
              <a:t>Строительство комплекса – 217 млн. руб.;</a:t>
            </a:r>
          </a:p>
          <a:p>
            <a:pPr marL="228600" indent="-22860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ru-RU" sz="1200" dirty="0"/>
              <a:t>Оборудование – 58  млн. руб</a:t>
            </a:r>
            <a:r>
              <a:rPr lang="ru-RU" sz="1200" dirty="0" smtClean="0"/>
              <a:t>.;</a:t>
            </a:r>
          </a:p>
          <a:p>
            <a:pPr marL="228600" indent="-22860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ru-RU" sz="1200" dirty="0" smtClean="0"/>
              <a:t>Приобретение земельного участка – 9 млн.руб.</a:t>
            </a:r>
            <a:endParaRPr lang="ru-RU" sz="1200" dirty="0"/>
          </a:p>
        </p:txBody>
      </p:sp>
      <p:sp>
        <p:nvSpPr>
          <p:cNvPr id="22" name="Прямоугольник 1"/>
          <p:cNvSpPr>
            <a:spLocks noChangeArrowheads="1"/>
          </p:cNvSpPr>
          <p:nvPr/>
        </p:nvSpPr>
        <p:spPr bwMode="auto">
          <a:xfrm>
            <a:off x="5167313" y="4827448"/>
            <a:ext cx="7024687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50" dirty="0">
                <a:latin typeface="Calibri" pitchFamily="34" charset="0"/>
              </a:rPr>
              <a:t>1) Предоставление земельного участка в аренду без проведения торгов в целях реализации масштабных инвестиционных проектов с последующим правом выкупа;  </a:t>
            </a:r>
          </a:p>
          <a:p>
            <a:r>
              <a:rPr lang="ru-RU" sz="1050" dirty="0">
                <a:latin typeface="Calibri" pitchFamily="34" charset="0"/>
              </a:rPr>
              <a:t>2) Субсидирование лизинга оборудования  </a:t>
            </a:r>
            <a:r>
              <a:rPr lang="ru-RU" sz="1050" dirty="0" smtClean="0">
                <a:latin typeface="Calibri" pitchFamily="34" charset="0"/>
              </a:rPr>
              <a:t>до </a:t>
            </a:r>
            <a:r>
              <a:rPr lang="ru-RU" sz="1050" dirty="0">
                <a:latin typeface="Calibri" pitchFamily="34" charset="0"/>
              </a:rPr>
              <a:t>30 % от стоимости оборудования </a:t>
            </a:r>
            <a:endParaRPr lang="ru-RU" sz="1050" dirty="0" smtClean="0">
              <a:latin typeface="Calibri" pitchFamily="34" charset="0"/>
            </a:endParaRPr>
          </a:p>
          <a:p>
            <a:r>
              <a:rPr lang="ru-RU" sz="1050" dirty="0" smtClean="0">
                <a:latin typeface="Calibri" pitchFamily="34" charset="0"/>
              </a:rPr>
              <a:t>3</a:t>
            </a:r>
            <a:r>
              <a:rPr lang="ru-RU" sz="1050" dirty="0">
                <a:latin typeface="Calibri" pitchFamily="34" charset="0"/>
              </a:rPr>
              <a:t>) Возмещение затрат на проведение </a:t>
            </a:r>
            <a:r>
              <a:rPr lang="ru-RU" sz="1050" dirty="0" err="1">
                <a:latin typeface="Calibri" pitchFamily="34" charset="0"/>
              </a:rPr>
              <a:t>культуртехнических</a:t>
            </a:r>
            <a:r>
              <a:rPr lang="ru-RU" sz="1050" dirty="0">
                <a:latin typeface="Calibri" pitchFamily="34" charset="0"/>
              </a:rPr>
              <a:t> мероприятий;                                                                     </a:t>
            </a:r>
          </a:p>
          <a:p>
            <a:r>
              <a:rPr lang="ru-RU" sz="1050" dirty="0">
                <a:latin typeface="Calibri" pitchFamily="34" charset="0"/>
              </a:rPr>
              <a:t>4) Льготное кредитование  до 5 млн.руб. под 0,1% годовых.                                                                                                        </a:t>
            </a:r>
          </a:p>
          <a:p>
            <a:r>
              <a:rPr lang="ru-RU" sz="1050" dirty="0">
                <a:latin typeface="Calibri" pitchFamily="34" charset="0"/>
              </a:rPr>
              <a:t> 5) Субсидирование затрат на создание инфраструктуры до 50% (в рамках реализации Постановлений Правительства РФ от 19.10.20 г. № 1704 и от 15.03.16 № 194); </a:t>
            </a:r>
          </a:p>
          <a:p>
            <a:r>
              <a:rPr lang="ru-RU" sz="1050" dirty="0">
                <a:latin typeface="Calibri" pitchFamily="34" charset="0"/>
              </a:rPr>
              <a:t>6) Субсидии  на компенсацию до 30% части затрат на транспортировку сельскохозяйственной и</a:t>
            </a:r>
          </a:p>
          <a:p>
            <a:r>
              <a:rPr lang="ru-RU" sz="1050" dirty="0">
                <a:latin typeface="Calibri" pitchFamily="34" charset="0"/>
              </a:rPr>
              <a:t>продовольственной продукции железнодорожным, автомобильным и водным транспортом до границ Российской Федерации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67313" y="3222163"/>
            <a:ext cx="55444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-1" dirty="0" smtClean="0">
                <a:latin typeface="Arial" pitchFamily="34" charset="0"/>
                <a:cs typeface="Arial" pitchFamily="34" charset="0"/>
              </a:rPr>
              <a:t>ЭКОНОМИЧЕСКИЕ ПРЕДПОСЫЛКИ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spc="-1" dirty="0" smtClean="0"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00" spc="-1" dirty="0" smtClean="0">
                <a:latin typeface="Arial" pitchFamily="34" charset="0"/>
                <a:cs typeface="Arial" pitchFamily="34" charset="0"/>
              </a:rPr>
              <a:t>низкая </a:t>
            </a:r>
            <a:r>
              <a:rPr lang="ru-RU" sz="1000" spc="-1" dirty="0">
                <a:latin typeface="Arial" pitchFamily="34" charset="0"/>
                <a:cs typeface="Arial" pitchFamily="34" charset="0"/>
              </a:rPr>
              <a:t>самообеспеченность куриным яйцом - 39%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00" spc="-1" dirty="0">
                <a:latin typeface="Arial" pitchFamily="34" charset="0"/>
                <a:cs typeface="Arial" pitchFamily="34" charset="0"/>
              </a:rPr>
              <a:t>отсутствие производства инкубационного куриного яйца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00" spc="-1" dirty="0">
                <a:latin typeface="Arial" pitchFamily="34" charset="0"/>
                <a:cs typeface="Arial" pitchFamily="34" charset="0"/>
              </a:rPr>
              <a:t>спрос на инкубационное яйцо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000" spc="-1" dirty="0">
                <a:latin typeface="Arial" pitchFamily="34" charset="0"/>
                <a:cs typeface="Arial" pitchFamily="34" charset="0"/>
              </a:rPr>
              <a:t> Низкая самообеспеченность мясом птицы - 27 %, отсутствие конкуренции</a:t>
            </a:r>
            <a:endParaRPr lang="en-US" sz="1000" spc="-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8541" y="1234269"/>
            <a:ext cx="508857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ln/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ОРГАНИЗАЦИЯ  ПТИЦЕВОДЧЕСКОГО КОМПЛЕКСА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57099"/>
              </p:ext>
            </p:extLst>
          </p:nvPr>
        </p:nvGraphicFramePr>
        <p:xfrm>
          <a:off x="260940" y="2189898"/>
          <a:ext cx="4906373" cy="4340275"/>
        </p:xfrm>
        <a:graphic>
          <a:graphicData uri="http://schemas.openxmlformats.org/drawingml/2006/table">
            <a:tbl>
              <a:tblPr/>
              <a:tblGrid>
                <a:gridCol w="2064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21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Площадь площадки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18,5 га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Кадастровый номер участка/квартала 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45:22:040601:264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Собственник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Собственник – Шумихинский муниципальный округ Курганской области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Предоставление осуществляет Администрация Шумихинского муниципального округа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Категория земель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Земли  промышленности, энергетики, транспорта, связи, радиовещания, телевидения, информатики, земли для обеспечения космической деятельности, земли обороны, безопасности и земли иного специального назначения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разрешенного использования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для строительства птицефабрики по производству инкубационного яйца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 10 кВ Птичье проходит через участок. Есть возможность увеличения мощностей. Предельно возможная потребляемая мощность 0,5 мВт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Газоснабжение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Минимальное расстояние от точки подключения до земельного участка – 50м.; объем потребления газа  - 500 м3/час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Водоснабжение 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Возможно строительство индивидуального источника водоснабжения.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Точную информацию о количестве и качестве подземных вод можно получить только по результатам геологоразведочных работ.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Возможно строительство локальной канализации с отводом нечистот в септик.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Подъездные пути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Площадка расположена вдоль трассы, на расстоянии 300 м.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Механизм предоставления инвестиционной площадки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предоставление земельного участка в аренду без проведения торгов в целях реализации масштабного инвестиционного проекта с последующим правом выкупа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аукцион по аренде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собственности земельного участка.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255" marR="8255" marT="68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92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10" y="5434"/>
            <a:ext cx="3612039" cy="2364757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5337268" y="4367924"/>
            <a:ext cx="3255699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12464" defTabSz="897413" fontAlgn="auto">
              <a:spcBef>
                <a:spcPts val="1545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ГОСУДАРСТВЕННАЯ ПОДДЕРЖКА</a:t>
            </a:r>
          </a:p>
        </p:txBody>
      </p:sp>
      <p:sp>
        <p:nvSpPr>
          <p:cNvPr id="31" name="Равнобедренный треугольник 30"/>
          <p:cNvSpPr/>
          <p:nvPr/>
        </p:nvSpPr>
        <p:spPr bwMode="auto">
          <a:xfrm>
            <a:off x="11734800" y="3000375"/>
            <a:ext cx="914400" cy="674688"/>
          </a:xfrm>
          <a:prstGeom prst="triangle">
            <a:avLst/>
          </a:prstGeom>
          <a:solidFill>
            <a:srgbClr val="F7D442"/>
          </a:solidFill>
          <a:ln>
            <a:solidFill>
              <a:srgbClr val="F7D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Равнобедренный треугольник 31"/>
          <p:cNvSpPr/>
          <p:nvPr/>
        </p:nvSpPr>
        <p:spPr bwMode="auto">
          <a:xfrm rot="10800000">
            <a:off x="11734800" y="3686175"/>
            <a:ext cx="914400" cy="674688"/>
          </a:xfrm>
          <a:prstGeom prst="triangle">
            <a:avLst/>
          </a:prstGeom>
          <a:solidFill>
            <a:srgbClr val="0242B2"/>
          </a:solidFill>
          <a:ln>
            <a:solidFill>
              <a:srgbClr val="024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 bwMode="auto">
          <a:xfrm rot="16200000">
            <a:off x="4488546" y="1042719"/>
            <a:ext cx="565150" cy="398463"/>
          </a:xfrm>
          <a:prstGeom prst="triangle">
            <a:avLst/>
          </a:prstGeom>
          <a:solidFill>
            <a:srgbClr val="F7D442"/>
          </a:solidFill>
          <a:ln>
            <a:solidFill>
              <a:srgbClr val="F7D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504738" y="1057284"/>
            <a:ext cx="572496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ОРГАНИЗАЦИЯ ДЕТСКОГО РАЗВЛЕКАТЕЛЬНОГО ЦЕНТРА </a:t>
            </a:r>
            <a:endParaRPr lang="ru-RU" b="1" i="1" u="sng" dirty="0">
              <a:ln/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95861" y="1816817"/>
            <a:ext cx="44799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ИНВЕСТИЦИОННЫЕ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ЗАТРАТЫ </a:t>
            </a:r>
            <a:r>
              <a:rPr lang="ru-RU" b="1" u="sng" dirty="0" smtClean="0">
                <a:solidFill>
                  <a:srgbClr val="FF0000"/>
                </a:solidFill>
                <a:latin typeface="+mn-lt"/>
                <a:cs typeface="+mn-cs"/>
              </a:rPr>
              <a:t>9 МЛН.РУБ.</a:t>
            </a:r>
            <a:endParaRPr lang="ru-RU" b="1" u="sng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>
              <a:latin typeface="+mn-lt"/>
              <a:cs typeface="+mn-cs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61888"/>
              </p:ext>
            </p:extLst>
          </p:nvPr>
        </p:nvGraphicFramePr>
        <p:xfrm>
          <a:off x="353121" y="2501888"/>
          <a:ext cx="4842740" cy="4151862"/>
        </p:xfrm>
        <a:graphic>
          <a:graphicData uri="http://schemas.openxmlformats.org/drawingml/2006/table">
            <a:tbl>
              <a:tblPr/>
              <a:tblGrid>
                <a:gridCol w="1491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1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7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Площадь площадки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2148кв.м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Кадастровый номер объекта 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45:22:03 01 13:0074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Собственник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Частное лицо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7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земель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Земли населенных пунктов.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виды разрешенного использования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Размещение административных, деловых, банковских, торговых, общественно-развлекательных зданий по предоставлению услуг населению, парковок, обслуживающих эти здания.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2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Электроснабжение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Расстояние от инвестиционной площадки до ближайшей точки подключения электроэнергии 5 метров. Предельно возможная потребляемая мощность 10 кВт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Газоснабжение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Минимальное расстояние от точки подключения до земельного участка – 270 м. Объем потребления газа – 10м3/час.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Водоснабжение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Возможно строительство индивидуального источника водоснабжения для хоз. </a:t>
                      </a: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нужд. 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Водоотведение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Возможно строительство локальной канализации с отводом нечистот в септик.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7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Подъездные пути</a:t>
                      </a: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асфальтовое покрытие.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8256" marR="8256" marT="688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9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Дополнительная информация 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8256" marR="8256" marT="688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гараж, склады, административное здание, собственная котельная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56" marR="8256" marT="688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5116850" y="4465161"/>
            <a:ext cx="6112852" cy="14737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20955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defRPr/>
            </a:pPr>
            <a:endParaRPr lang="ru-RU" altLang="ru-RU" sz="1100" dirty="0">
              <a:latin typeface="Arial" pitchFamily="34" charset="0"/>
              <a:cs typeface="Arial" pitchFamily="34" charset="0"/>
            </a:endParaRP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defRPr/>
            </a:pPr>
            <a:endParaRPr lang="ru-RU" altLang="ru-RU" sz="1100" dirty="0">
              <a:latin typeface="Arial" pitchFamily="34" charset="0"/>
              <a:cs typeface="Arial" pitchFamily="34" charset="0"/>
            </a:endParaRPr>
          </a:p>
          <a:p>
            <a:pPr marL="20955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defRPr/>
            </a:pPr>
            <a:endParaRPr lang="ru-RU" altLang="ru-RU" sz="1100" dirty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Font typeface="+mj-lt"/>
              <a:buAutoNum type="arabicPeriod"/>
              <a:defRPr/>
            </a:pPr>
            <a:r>
              <a:rPr lang="ru-RU" sz="1100" spc="-1" dirty="0">
                <a:latin typeface="Arial" pitchFamily="34" charset="0"/>
                <a:cs typeface="Arial" pitchFamily="34" charset="0"/>
              </a:rPr>
              <a:t>Л</a:t>
            </a:r>
            <a:r>
              <a:rPr lang="ru-RU" sz="1100" spc="-1" dirty="0" smtClean="0">
                <a:latin typeface="Arial" pitchFamily="34" charset="0"/>
                <a:cs typeface="Arial" pitchFamily="34" charset="0"/>
              </a:rPr>
              <a:t>ьготное </a:t>
            </a:r>
            <a:r>
              <a:rPr lang="ru-RU" sz="1100" spc="-1" dirty="0">
                <a:latin typeface="Arial" pitchFamily="34" charset="0"/>
                <a:cs typeface="Arial" pitchFamily="34" charset="0"/>
              </a:rPr>
              <a:t>кредитование до 5 млн.руб. под 0,1% годовых</a:t>
            </a:r>
            <a:r>
              <a:rPr lang="ru-RU" sz="1100" spc="-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Font typeface="+mj-lt"/>
              <a:buAutoNum type="arabicPeriod"/>
              <a:defRPr/>
            </a:pPr>
            <a:endParaRPr lang="ru-RU" sz="1100" spc="-1" dirty="0">
              <a:latin typeface="Arial" pitchFamily="34" charset="0"/>
              <a:cs typeface="Arial" pitchFamily="34" charset="0"/>
            </a:endParaRP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Font typeface="+mj-lt"/>
              <a:buAutoNum type="arabicPeriod"/>
              <a:defRPr/>
            </a:pPr>
            <a:r>
              <a:rPr lang="ru-RU" altLang="ru-RU" sz="1100" dirty="0">
                <a:latin typeface="Arial" pitchFamily="34" charset="0"/>
                <a:cs typeface="Arial" pitchFamily="34" charset="0"/>
              </a:rPr>
              <a:t>Поручительство по банковским кредитам 50% от суммы кредита до </a:t>
            </a:r>
            <a:r>
              <a:rPr lang="ru-RU" altLang="ru-RU" sz="1100" dirty="0" smtClean="0">
                <a:latin typeface="Arial" pitchFamily="34" charset="0"/>
                <a:cs typeface="Arial" pitchFamily="34" charset="0"/>
              </a:rPr>
              <a:t>16,5 </a:t>
            </a:r>
            <a:r>
              <a:rPr lang="ru-RU" altLang="ru-RU" sz="1100" dirty="0">
                <a:latin typeface="Arial" pitchFamily="34" charset="0"/>
                <a:cs typeface="Arial" pitchFamily="34" charset="0"/>
              </a:rPr>
              <a:t>млн. руб.</a:t>
            </a: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Font typeface="Courier New" pitchFamily="49" charset="0"/>
              <a:buChar char="o"/>
              <a:defRPr/>
            </a:pPr>
            <a:endParaRPr lang="ru-RU" altLang="ru-RU" sz="1100" dirty="0">
              <a:latin typeface="Arial" pitchFamily="34" charset="0"/>
              <a:cs typeface="Arial" pitchFamily="34" charset="0"/>
            </a:endParaRPr>
          </a:p>
          <a:p>
            <a:pPr marL="438150" indent="-228600" fontAlgn="auto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Font typeface="Courier New" pitchFamily="49" charset="0"/>
              <a:buChar char="o"/>
              <a:defRPr/>
            </a:pPr>
            <a:endParaRPr lang="ru-RU" altLang="ru-RU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90" name="Прямоугольник 11"/>
          <p:cNvSpPr>
            <a:spLocks noChangeArrowheads="1"/>
          </p:cNvSpPr>
          <p:nvPr/>
        </p:nvSpPr>
        <p:spPr bwMode="auto">
          <a:xfrm>
            <a:off x="5116851" y="2210914"/>
            <a:ext cx="5332237" cy="139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8150" indent="-228600">
              <a:lnSpc>
                <a:spcPct val="102000"/>
              </a:lnSpc>
              <a:buClr>
                <a:srgbClr val="203864"/>
              </a:buClr>
              <a:buFont typeface="Wingdings" panose="05000000000000000000" pitchFamily="2" charset="2"/>
              <a:buChar char="v"/>
            </a:pPr>
            <a:endParaRPr lang="ru-RU" altLang="ru-RU" sz="1000" dirty="0">
              <a:latin typeface="Calibri" pitchFamily="34" charset="0"/>
            </a:endParaRPr>
          </a:p>
          <a:p>
            <a:pPr marL="438150" indent="-228600">
              <a:lnSpc>
                <a:spcPct val="102000"/>
              </a:lnSpc>
              <a:buClr>
                <a:srgbClr val="203864"/>
              </a:buClr>
              <a:buFont typeface="Wingdings" panose="05000000000000000000" pitchFamily="2" charset="2"/>
              <a:buChar char="v"/>
            </a:pPr>
            <a:r>
              <a:rPr lang="ru-RU" altLang="ru-RU" sz="1100" dirty="0" smtClean="0"/>
              <a:t>Приобретение оборудования для кухни – 1,5 млн.руб.,</a:t>
            </a:r>
          </a:p>
          <a:p>
            <a:pPr marL="438150" indent="-228600">
              <a:lnSpc>
                <a:spcPct val="102000"/>
              </a:lnSpc>
              <a:buClr>
                <a:srgbClr val="203864"/>
              </a:buClr>
              <a:buFont typeface="Wingdings" panose="05000000000000000000" pitchFamily="2" charset="2"/>
              <a:buChar char="v"/>
            </a:pPr>
            <a:r>
              <a:rPr lang="ru-RU" altLang="ru-RU" sz="1100" dirty="0" smtClean="0"/>
              <a:t>Приобретение мебели и игрового оборудования – 1 млн.руб.</a:t>
            </a:r>
          </a:p>
          <a:p>
            <a:pPr marL="381000" indent="-171450">
              <a:lnSpc>
                <a:spcPct val="102000"/>
              </a:lnSpc>
              <a:buClr>
                <a:srgbClr val="203864"/>
              </a:buClr>
              <a:buFont typeface="Wingdings" panose="05000000000000000000" pitchFamily="2" charset="2"/>
              <a:buChar char="v"/>
            </a:pPr>
            <a:r>
              <a:rPr lang="ru-RU" altLang="ru-RU" sz="1100" dirty="0" smtClean="0"/>
              <a:t>  Ремонт помещения – 0,05 млн.руб.,</a:t>
            </a:r>
            <a:endParaRPr lang="ru-RU" altLang="ru-RU" sz="1100" dirty="0"/>
          </a:p>
          <a:p>
            <a:pPr marL="438150" indent="-228600">
              <a:lnSpc>
                <a:spcPct val="102000"/>
              </a:lnSpc>
              <a:buClr>
                <a:srgbClr val="203864"/>
              </a:buClr>
              <a:buFont typeface="Wingdings" panose="05000000000000000000" pitchFamily="2" charset="2"/>
              <a:buChar char="v"/>
            </a:pPr>
            <a:r>
              <a:rPr lang="ru-RU" altLang="ru-RU" sz="1100" dirty="0" smtClean="0">
                <a:solidFill>
                  <a:srgbClr val="000000"/>
                </a:solidFill>
                <a:ea typeface="Microsoft YaHei" pitchFamily="34" charset="-122"/>
              </a:rPr>
              <a:t>Приобретение имущественного комплекса – 7 млн.руб.,</a:t>
            </a:r>
            <a:endParaRPr lang="en-US" altLang="ru-RU" sz="1100" dirty="0">
              <a:solidFill>
                <a:srgbClr val="000000"/>
              </a:solidFill>
              <a:ea typeface="Microsoft YaHei" pitchFamily="34" charset="-122"/>
            </a:endParaRPr>
          </a:p>
          <a:p>
            <a:pPr marL="438150" indent="-228600">
              <a:lnSpc>
                <a:spcPct val="102000"/>
              </a:lnSpc>
              <a:buClr>
                <a:srgbClr val="203864"/>
              </a:buClr>
            </a:pPr>
            <a:endParaRPr lang="ru-RU" altLang="ru-RU" sz="1100" dirty="0"/>
          </a:p>
          <a:p>
            <a:pPr marL="438150" indent="-228600">
              <a:lnSpc>
                <a:spcPct val="102000"/>
              </a:lnSpc>
              <a:buClr>
                <a:srgbClr val="215968"/>
              </a:buClr>
              <a:buFont typeface="Courier New" pitchFamily="49" charset="0"/>
              <a:buChar char="o"/>
            </a:pPr>
            <a:endParaRPr lang="ru-RU" altLang="ru-RU" sz="900" dirty="0">
              <a:latin typeface="Calibri" pitchFamily="34" charset="0"/>
            </a:endParaRPr>
          </a:p>
          <a:p>
            <a:pPr marL="438150" indent="-228600">
              <a:lnSpc>
                <a:spcPct val="102000"/>
              </a:lnSpc>
              <a:buClr>
                <a:srgbClr val="215968"/>
              </a:buClr>
              <a:buFont typeface="Courier New" pitchFamily="49" charset="0"/>
              <a:buChar char="o"/>
            </a:pPr>
            <a:endParaRPr lang="ru-RU" altLang="ru-RU" sz="900" i="1" dirty="0">
              <a:latin typeface="Calibri" pitchFamily="34" charset="0"/>
            </a:endParaRPr>
          </a:p>
        </p:txBody>
      </p:sp>
      <p:sp>
        <p:nvSpPr>
          <p:cNvPr id="138291" name="Прямоугольник 18"/>
          <p:cNvSpPr>
            <a:spLocks noChangeArrowheads="1"/>
          </p:cNvSpPr>
          <p:nvPr/>
        </p:nvSpPr>
        <p:spPr bwMode="auto">
          <a:xfrm>
            <a:off x="5325819" y="3251870"/>
            <a:ext cx="569491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ЭКОНОМИЧЕСКИЕ ПРЕДПОСЫЛКИ</a:t>
            </a:r>
          </a:p>
          <a:p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/>
              <a:t>Потребители </a:t>
            </a:r>
            <a:r>
              <a:rPr lang="ru-RU" sz="1100" dirty="0"/>
              <a:t>услуг - дети в возрасте с 4 до 8 лет более 2 тыс. ед</a:t>
            </a:r>
            <a:r>
              <a:rPr lang="ru-RU" sz="1100" dirty="0" smtClean="0"/>
              <a:t>..                                               </a:t>
            </a:r>
            <a:endParaRPr lang="ru-RU" sz="1100" dirty="0"/>
          </a:p>
          <a:p>
            <a:pPr marL="228600" indent="-228600">
              <a:buFont typeface="+mj-lt"/>
              <a:buAutoNum type="arabicPeriod"/>
            </a:pPr>
            <a:r>
              <a:rPr lang="ru-RU" sz="1100" dirty="0"/>
              <a:t>Отсутствие развлекательных центров в городах районного значения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55747</TotalTime>
  <Words>607</Words>
  <Application>Microsoft Office PowerPoint</Application>
  <PresentationFormat>Произвольный</PresentationFormat>
  <Paragraphs>103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Бухгалтерия</dc:creator>
  <cp:lastModifiedBy>User</cp:lastModifiedBy>
  <cp:revision>468</cp:revision>
  <dcterms:created xsi:type="dcterms:W3CDTF">2021-09-06T14:20:49Z</dcterms:created>
  <dcterms:modified xsi:type="dcterms:W3CDTF">2022-02-01T08:17:49Z</dcterms:modified>
</cp:coreProperties>
</file>